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80" r:id="rId3"/>
    <p:sldId id="258" r:id="rId4"/>
    <p:sldId id="279" r:id="rId5"/>
    <p:sldId id="277" r:id="rId6"/>
    <p:sldId id="281" r:id="rId7"/>
    <p:sldId id="264" r:id="rId8"/>
    <p:sldId id="275" r:id="rId9"/>
    <p:sldId id="265" r:id="rId10"/>
    <p:sldId id="270" r:id="rId11"/>
    <p:sldId id="273" r:id="rId12"/>
    <p:sldId id="262" r:id="rId13"/>
    <p:sldId id="263" r:id="rId14"/>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26" d="100"/>
          <a:sy n="26" d="100"/>
        </p:scale>
        <p:origin x="944" y="12"/>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3" name="Picture 2" descr="Chart, waterfall chart, box and whisker chart&#10;&#10;Description automatically generated">
            <a:extLst>
              <a:ext uri="{FF2B5EF4-FFF2-40B4-BE49-F238E27FC236}">
                <a16:creationId xmlns:a16="http://schemas.microsoft.com/office/drawing/2014/main" id="{215CB258-7968-DB98-C000-747A7E7BD62E}"/>
              </a:ext>
            </a:extLst>
          </p:cNvPr>
          <p:cNvPicPr>
            <a:picLocks noChangeAspect="1"/>
          </p:cNvPicPr>
          <p:nvPr/>
        </p:nvPicPr>
        <p:blipFill>
          <a:blip r:embed="rId3"/>
          <a:stretch>
            <a:fillRect/>
          </a:stretch>
        </p:blipFill>
        <p:spPr>
          <a:xfrm>
            <a:off x="-1" y="0"/>
            <a:ext cx="27431999" cy="156754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2355985"/>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D5D722D9-BF4F-DDEA-155C-3C67067E13D4}"/>
              </a:ext>
            </a:extLst>
          </p:cNvPr>
          <p:cNvPicPr>
            <a:picLocks noChangeAspect="1"/>
          </p:cNvPicPr>
          <p:nvPr/>
        </p:nvPicPr>
        <p:blipFill>
          <a:blip r:embed="rId3"/>
          <a:stretch>
            <a:fillRect/>
          </a:stretch>
        </p:blipFill>
        <p:spPr>
          <a:xfrm>
            <a:off x="0" y="1"/>
            <a:ext cx="27432000" cy="250888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2BA94E9-2706-6988-C268-8ADDFC175F82}"/>
              </a:ext>
            </a:extLst>
          </p:cNvPr>
          <p:cNvPicPr>
            <a:picLocks noChangeAspect="1"/>
          </p:cNvPicPr>
          <p:nvPr/>
        </p:nvPicPr>
        <p:blipFill rotWithShape="1">
          <a:blip r:embed="rId3"/>
          <a:srcRect b="11176"/>
          <a:stretch/>
        </p:blipFill>
        <p:spPr>
          <a:xfrm>
            <a:off x="0" y="-1"/>
            <a:ext cx="20601250" cy="30497929"/>
          </a:xfrm>
          <a:prstGeom prst="rect">
            <a:avLst/>
          </a:prstGeom>
        </p:spPr>
      </p:pic>
      <p:sp>
        <p:nvSpPr>
          <p:cNvPr id="99" name="Google Shape;99;p20"/>
          <p:cNvSpPr txBox="1"/>
          <p:nvPr/>
        </p:nvSpPr>
        <p:spPr>
          <a:xfrm>
            <a:off x="48698" y="29758527"/>
            <a:ext cx="20601250"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S6:</a:t>
            </a:r>
            <a:r>
              <a:rPr lang="en" sz="4400" dirty="0">
                <a:solidFill>
                  <a:schemeClr val="dk1"/>
                </a:solidFill>
              </a:rPr>
              <a:t> Boxplots of the relative abundance of significant ASVs enriched </a:t>
            </a:r>
            <a:r>
              <a:rPr lang="en" sz="4400" b="1" dirty="0">
                <a:solidFill>
                  <a:schemeClr val="dk1"/>
                </a:solidFill>
              </a:rPr>
              <a:t>(A) </a:t>
            </a:r>
            <a:r>
              <a:rPr lang="en" sz="4400" dirty="0">
                <a:solidFill>
                  <a:schemeClr val="dk1"/>
                </a:solidFill>
              </a:rPr>
              <a:t>or depleted </a:t>
            </a:r>
            <a:r>
              <a:rPr lang="en" sz="4400" b="1" dirty="0">
                <a:solidFill>
                  <a:schemeClr val="dk1"/>
                </a:solidFill>
              </a:rPr>
              <a:t>(B)</a:t>
            </a:r>
            <a:r>
              <a:rPr lang="en" sz="4400" dirty="0">
                <a:solidFill>
                  <a:schemeClr val="dk1"/>
                </a:solidFill>
              </a:rPr>
              <a:t> in any of the 3 coral stress treatments relative to the “Non-bleached + Ambient” control. Each plot is labeled accordig to the ASV family, genus, and number. Relative abundance was derived from the non-subsampled, raw abundance data used in DESEq2. Plots are seperated into labled columns indicating which treatment(s) ASVs are enriched in.</a:t>
            </a:r>
            <a:endParaRPr sz="4400" dirty="0">
              <a:solidFill>
                <a:schemeClr val="dk1"/>
              </a:solidFill>
            </a:endParaRPr>
          </a:p>
        </p:txBody>
      </p:sp>
      <p:sp>
        <p:nvSpPr>
          <p:cNvPr id="4" name="TextBox 3">
            <a:extLst>
              <a:ext uri="{FF2B5EF4-FFF2-40B4-BE49-F238E27FC236}">
                <a16:creationId xmlns:a16="http://schemas.microsoft.com/office/drawing/2014/main" id="{220CB746-147F-A6E7-F9DC-E3290323C1A6}"/>
              </a:ext>
            </a:extLst>
          </p:cNvPr>
          <p:cNvSpPr txBox="1"/>
          <p:nvPr/>
        </p:nvSpPr>
        <p:spPr>
          <a:xfrm>
            <a:off x="102486" y="16022838"/>
            <a:ext cx="1219200" cy="1077218"/>
          </a:xfrm>
          <a:prstGeom prst="rect">
            <a:avLst/>
          </a:prstGeom>
          <a:noFill/>
        </p:spPr>
        <p:txBody>
          <a:bodyPr wrap="square" rtlCol="0">
            <a:spAutoFit/>
          </a:bodyPr>
          <a:lstStyle/>
          <a:p>
            <a:r>
              <a:rPr lang="en-US" sz="6400" dirty="0"/>
              <a:t>B</a:t>
            </a:r>
          </a:p>
        </p:txBody>
      </p:sp>
      <p:sp>
        <p:nvSpPr>
          <p:cNvPr id="13" name="TextBox 12">
            <a:extLst>
              <a:ext uri="{FF2B5EF4-FFF2-40B4-BE49-F238E27FC236}">
                <a16:creationId xmlns:a16="http://schemas.microsoft.com/office/drawing/2014/main" id="{552A8021-D183-3525-E0F7-EF2FF4FBB6E0}"/>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5" name="Picture 4" descr="A coral reef under water&#10;&#10;Description automatically generated with low confidence">
            <a:extLst>
              <a:ext uri="{FF2B5EF4-FFF2-40B4-BE49-F238E27FC236}">
                <a16:creationId xmlns:a16="http://schemas.microsoft.com/office/drawing/2014/main" id="{2C4E625C-30CF-30F7-99B6-D076740848C7}"/>
              </a:ext>
            </a:extLst>
          </p:cNvPr>
          <p:cNvPicPr>
            <a:picLocks noChangeAspect="1"/>
          </p:cNvPicPr>
          <p:nvPr/>
        </p:nvPicPr>
        <p:blipFill rotWithShape="1">
          <a:blip r:embed="rId3">
            <a:extLst>
              <a:ext uri="{28A0092B-C50C-407E-A947-70E740481C1C}">
                <a14:useLocalDpi xmlns:a14="http://schemas.microsoft.com/office/drawing/2010/main" val="0"/>
              </a:ext>
            </a:extLst>
          </a:blip>
          <a:srcRect t="32153" b="44231"/>
          <a:stretch/>
        </p:blipFill>
        <p:spPr>
          <a:xfrm>
            <a:off x="1095375" y="428396"/>
            <a:ext cx="23828381" cy="3766185"/>
          </a:xfrm>
          <a:prstGeom prst="rect">
            <a:avLst/>
          </a:prstGeom>
        </p:spPr>
      </p:pic>
      <p:sp>
        <p:nvSpPr>
          <p:cNvPr id="60" name="Google Shape;60;p14"/>
          <p:cNvSpPr txBox="1"/>
          <p:nvPr/>
        </p:nvSpPr>
        <p:spPr>
          <a:xfrm>
            <a:off x="0" y="28490413"/>
            <a:ext cx="27432000" cy="8207157"/>
          </a:xfrm>
          <a:prstGeom prst="rect">
            <a:avLst/>
          </a:prstGeom>
          <a:noFill/>
          <a:ln>
            <a:noFill/>
          </a:ln>
        </p:spPr>
        <p:txBody>
          <a:bodyPr spcFirstLastPara="1" wrap="square" lIns="650132" tIns="650132" rIns="650132" bIns="650132" anchor="t" anchorCtr="0">
            <a:spAutoFit/>
          </a:bodyPr>
          <a:lstStyle/>
          <a:p>
            <a:r>
              <a:rPr lang="en" sz="2800" b="1" u="sng" dirty="0"/>
              <a:t>Figure 1</a:t>
            </a:r>
            <a:r>
              <a:rPr lang="en" sz="2800" dirty="0"/>
              <a:t>: Field collections and experimental design. Non-bleached and bleached corals were collected from a reef in </a:t>
            </a:r>
            <a:r>
              <a:rPr lang="en" sz="2800" dirty="0">
                <a:solidFill>
                  <a:schemeClr val="dk1"/>
                </a:solidFill>
              </a:rPr>
              <a:t>Mo’orea, French Polynesia immediately following a bleaching event. </a:t>
            </a:r>
            <a:r>
              <a:rPr lang="en" sz="2800" b="1" dirty="0"/>
              <a:t>A)</a:t>
            </a:r>
            <a:r>
              <a:rPr lang="en" sz="2800" dirty="0"/>
              <a:t> Picture of the LTER1 fore reef in Mo’orea, French Polynesia representative of the status of the reef where both bleached and non-bleached corals were present. </a:t>
            </a:r>
            <a:r>
              <a:rPr lang="en" sz="2800" b="1" dirty="0"/>
              <a:t>A.I-A.V)</a:t>
            </a:r>
            <a:r>
              <a:rPr lang="en" sz="2800" dirty="0"/>
              <a:t> depict the experimental design and sampling from corl nubbin collection </a:t>
            </a:r>
            <a:r>
              <a:rPr lang="en" sz="2800" b="1" dirty="0"/>
              <a:t>(A.I)</a:t>
            </a:r>
            <a:r>
              <a:rPr lang="en" sz="2800" dirty="0"/>
              <a:t>, 7 day pretreatment in flow through aquaria </a:t>
            </a:r>
            <a:r>
              <a:rPr lang="en" sz="2800" b="1" dirty="0"/>
              <a:t>(A.II)</a:t>
            </a:r>
            <a:r>
              <a:rPr lang="en" sz="2800" dirty="0"/>
              <a:t>, DOM exudation </a:t>
            </a:r>
            <a:r>
              <a:rPr lang="en" sz="2800" b="1" dirty="0"/>
              <a:t>(A.III)</a:t>
            </a:r>
            <a:r>
              <a:rPr lang="en" sz="2800" dirty="0"/>
              <a:t>, 36 hour dark bottle incubation </a:t>
            </a:r>
            <a:r>
              <a:rPr lang="en" sz="2800" b="1" dirty="0"/>
              <a:t>(A.IV)</a:t>
            </a:r>
            <a:r>
              <a:rPr lang="en" sz="2800" dirty="0"/>
              <a:t>, and sampling </a:t>
            </a:r>
            <a:r>
              <a:rPr lang="en" sz="2800" b="1" dirty="0"/>
              <a:t>(A.V)</a:t>
            </a:r>
            <a:r>
              <a:rPr lang="en" sz="2800" dirty="0"/>
              <a:t>. </a:t>
            </a:r>
            <a:r>
              <a:rPr lang="en" sz="2800" b="1" dirty="0"/>
              <a:t>B)</a:t>
            </a:r>
            <a:r>
              <a:rPr lang="en" sz="2800" dirty="0"/>
              <a:t> M</a:t>
            </a:r>
            <a:r>
              <a:rPr lang="en" sz="2800" dirty="0">
                <a:solidFill>
                  <a:schemeClr val="dk1"/>
                </a:solidFill>
              </a:rPr>
              <a:t>ean seawater temperatures over the period from January 1st 2018 until December 31st 2019 from 3 fore reef LTER sites. </a:t>
            </a:r>
            <a:r>
              <a:rPr lang="en-US" sz="2800" dirty="0"/>
              <a:t>The </a:t>
            </a:r>
            <a:r>
              <a:rPr lang="en-US" sz="2800" dirty="0" err="1"/>
              <a:t>Mo'orea</a:t>
            </a:r>
            <a:r>
              <a:rPr lang="en-US" sz="280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800" dirty="0"/>
              <a:t> </a:t>
            </a:r>
            <a:r>
              <a:rPr lang="en" sz="280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800" b="1" dirty="0">
                <a:solidFill>
                  <a:schemeClr val="dk1"/>
                </a:solidFill>
              </a:rPr>
              <a:t>(C)</a:t>
            </a:r>
            <a:r>
              <a:rPr lang="en" sz="280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800" b="1" dirty="0">
                <a:solidFill>
                  <a:schemeClr val="dk1"/>
                </a:solidFill>
              </a:rPr>
              <a:t>(D)</a:t>
            </a:r>
            <a:r>
              <a:rPr lang="en" sz="2800" dirty="0">
                <a:solidFill>
                  <a:schemeClr val="dk1"/>
                </a:solidFill>
              </a:rPr>
              <a:t>. Microbial communities responded to DOM amendments by growing to significantly higher concentrations after incubating for 24 hours (one-way ANOVA, F=54.09, p=2.3e-08).</a:t>
            </a:r>
            <a:endParaRPr sz="280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4"/>
          <a:srcRect l="35294" t="36373" r="29940"/>
          <a:stretch/>
        </p:blipFill>
        <p:spPr>
          <a:xfrm>
            <a:off x="0" y="4436745"/>
            <a:ext cx="11201400" cy="23951160"/>
          </a:xfrm>
          <a:prstGeom prst="rect">
            <a:avLst/>
          </a:prstGeom>
        </p:spPr>
      </p:pic>
      <p:pic>
        <p:nvPicPr>
          <p:cNvPr id="2" name="Picture 1" descr="Graphical user interface, diagram&#10;&#10;Description automatically generated">
            <a:extLst>
              <a:ext uri="{FF2B5EF4-FFF2-40B4-BE49-F238E27FC236}">
                <a16:creationId xmlns:a16="http://schemas.microsoft.com/office/drawing/2014/main" id="{4DED4F4F-1EBC-3092-6FAB-725FB45684EC}"/>
              </a:ext>
            </a:extLst>
          </p:cNvPr>
          <p:cNvPicPr>
            <a:picLocks noChangeAspect="1"/>
          </p:cNvPicPr>
          <p:nvPr/>
        </p:nvPicPr>
        <p:blipFill rotWithShape="1">
          <a:blip r:embed="rId4"/>
          <a:srcRect l="70107" t="25315" r="-1" b="29422"/>
          <a:stretch/>
        </p:blipFill>
        <p:spPr>
          <a:xfrm>
            <a:off x="11414761" y="4436745"/>
            <a:ext cx="13539475" cy="23951160"/>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C926A483-8C0B-B128-A516-BF9F06F0CC6F}"/>
              </a:ext>
            </a:extLst>
          </p:cNvPr>
          <p:cNvPicPr>
            <a:picLocks noChangeAspect="1"/>
          </p:cNvPicPr>
          <p:nvPr/>
        </p:nvPicPr>
        <p:blipFill>
          <a:blip r:embed="rId5"/>
          <a:stretch>
            <a:fillRect/>
          </a:stretch>
        </p:blipFill>
        <p:spPr>
          <a:xfrm>
            <a:off x="11414761" y="20749098"/>
            <a:ext cx="13716000" cy="8229600"/>
          </a:xfrm>
          <a:prstGeom prst="rect">
            <a:avLst/>
          </a:prstGeom>
        </p:spPr>
      </p:pic>
      <p:sp>
        <p:nvSpPr>
          <p:cNvPr id="7" name="TextBox 6">
            <a:extLst>
              <a:ext uri="{FF2B5EF4-FFF2-40B4-BE49-F238E27FC236}">
                <a16:creationId xmlns:a16="http://schemas.microsoft.com/office/drawing/2014/main" id="{02768ECC-2D35-7561-15DB-16BBEC0B691F}"/>
              </a:ext>
            </a:extLst>
          </p:cNvPr>
          <p:cNvSpPr txBox="1"/>
          <p:nvPr/>
        </p:nvSpPr>
        <p:spPr>
          <a:xfrm>
            <a:off x="1095375" y="428396"/>
            <a:ext cx="6660092" cy="1015663"/>
          </a:xfrm>
          <a:prstGeom prst="rect">
            <a:avLst/>
          </a:prstGeom>
          <a:noFill/>
        </p:spPr>
        <p:txBody>
          <a:bodyPr wrap="square" rtlCol="0">
            <a:spAutoFit/>
          </a:bodyPr>
          <a:lstStyle/>
          <a:p>
            <a:r>
              <a:rPr lang="en-US" sz="6000" b="1" dirty="0">
                <a:solidFill>
                  <a:schemeClr val="bg1"/>
                </a:solidFill>
              </a:rPr>
              <a:t>Bleaching Event</a:t>
            </a:r>
          </a:p>
        </p:txBody>
      </p:sp>
      <p:sp>
        <p:nvSpPr>
          <p:cNvPr id="8" name="TextBox 7">
            <a:extLst>
              <a:ext uri="{FF2B5EF4-FFF2-40B4-BE49-F238E27FC236}">
                <a16:creationId xmlns:a16="http://schemas.microsoft.com/office/drawing/2014/main" id="{BB74AFB7-8FD3-8C5D-4D82-5F8FB5162334}"/>
              </a:ext>
            </a:extLst>
          </p:cNvPr>
          <p:cNvSpPr txBox="1"/>
          <p:nvPr/>
        </p:nvSpPr>
        <p:spPr>
          <a:xfrm>
            <a:off x="1095375" y="2311488"/>
            <a:ext cx="8963025" cy="1015663"/>
          </a:xfrm>
          <a:prstGeom prst="rect">
            <a:avLst/>
          </a:prstGeom>
          <a:noFill/>
        </p:spPr>
        <p:txBody>
          <a:bodyPr wrap="square" rtlCol="0">
            <a:spAutoFit/>
          </a:bodyPr>
          <a:lstStyle/>
          <a:p>
            <a:r>
              <a:rPr lang="en-US" sz="6000" b="1" dirty="0">
                <a:solidFill>
                  <a:schemeClr val="bg1">
                    <a:lumMod val="95000"/>
                  </a:schemeClr>
                </a:solidFill>
              </a:rPr>
              <a:t>Experiment May 2019</a:t>
            </a:r>
          </a:p>
        </p:txBody>
      </p:sp>
    </p:spTree>
    <p:extLst>
      <p:ext uri="{BB962C8B-B14F-4D97-AF65-F5344CB8AC3E}">
        <p14:creationId xmlns:p14="http://schemas.microsoft.com/office/powerpoint/2010/main" val="90985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 name="Picture 1" descr="Chart, radar chart&#10;&#10;Description automatically generated">
            <a:extLst>
              <a:ext uri="{FF2B5EF4-FFF2-40B4-BE49-F238E27FC236}">
                <a16:creationId xmlns:a16="http://schemas.microsoft.com/office/drawing/2014/main" id="{A70A2BE7-A2E8-F06C-819C-2366F339B706}"/>
              </a:ext>
            </a:extLst>
          </p:cNvPr>
          <p:cNvPicPr>
            <a:picLocks noChangeAspect="1"/>
          </p:cNvPicPr>
          <p:nvPr/>
        </p:nvPicPr>
        <p:blipFill>
          <a:blip r:embed="rId3"/>
          <a:stretch>
            <a:fillRect/>
          </a:stretch>
        </p:blipFill>
        <p:spPr>
          <a:xfrm>
            <a:off x="38176" y="13045440"/>
            <a:ext cx="11907124" cy="8505088"/>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E68A522B-1A06-C654-DAC7-F5FB1F473D7D}"/>
              </a:ext>
            </a:extLst>
          </p:cNvPr>
          <p:cNvPicPr>
            <a:picLocks noChangeAspect="1"/>
          </p:cNvPicPr>
          <p:nvPr/>
        </p:nvPicPr>
        <p:blipFill rotWithShape="1">
          <a:blip r:embed="rId4"/>
          <a:srcRect r="25644"/>
          <a:stretch/>
        </p:blipFill>
        <p:spPr>
          <a:xfrm>
            <a:off x="0" y="1241030"/>
            <a:ext cx="11456894" cy="11299369"/>
          </a:xfrm>
          <a:prstGeom prst="rect">
            <a:avLst/>
          </a:prstGeom>
        </p:spPr>
      </p:pic>
      <p:sp>
        <p:nvSpPr>
          <p:cNvPr id="67" name="Google Shape;67;p15"/>
          <p:cNvSpPr txBox="1"/>
          <p:nvPr/>
        </p:nvSpPr>
        <p:spPr>
          <a:xfrm>
            <a:off x="-91824" y="21464532"/>
            <a:ext cx="27523824" cy="9807595"/>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a:t>
            </a:r>
            <a:r>
              <a:rPr lang="en-US" sz="6000" dirty="0">
                <a:solidFill>
                  <a:schemeClr val="dk1"/>
                </a:solidFill>
              </a:rPr>
              <a:t>Box and whisker plots of the DOC </a:t>
            </a:r>
            <a:r>
              <a:rPr lang="en-US" sz="6000" dirty="0">
                <a:solidFill>
                  <a:schemeClr val="tx1"/>
                </a:solidFill>
              </a:rPr>
              <a:t>drawdown</a:t>
            </a:r>
            <a:r>
              <a:rPr lang="en-US" sz="6000" dirty="0">
                <a:solidFill>
                  <a:schemeClr val="dk1"/>
                </a:solidFill>
              </a:rPr>
              <a:t> (%) for each treatment after the 36 hour incubation. “Bleached + Heated” is excluded due to loss of samples from DOC contamination </a:t>
            </a:r>
            <a:r>
              <a:rPr lang="en" sz="6000" b="1" dirty="0">
                <a:solidFill>
                  <a:schemeClr val="dk1"/>
                </a:solidFill>
              </a:rPr>
              <a:t>(B)</a:t>
            </a:r>
            <a:r>
              <a:rPr lang="en" sz="6000" dirty="0">
                <a:solidFill>
                  <a:schemeClr val="dk1"/>
                </a:solidFill>
              </a:rPr>
              <a:t>. </a:t>
            </a:r>
            <a:r>
              <a:rPr lang="en-US" sz="6000" dirty="0">
                <a:solidFill>
                  <a:schemeClr val="dk1"/>
                </a:solidFill>
              </a:rPr>
              <a:t>Bacterial growth curves for the 6 treatments in the 36 hour bottle incubation, error bars indicate standard error of the mean </a:t>
            </a:r>
            <a:r>
              <a:rPr lang="en-US" sz="6000" b="1" dirty="0">
                <a:solidFill>
                  <a:schemeClr val="dk1"/>
                </a:solidFill>
              </a:rPr>
              <a:t>(C)</a:t>
            </a:r>
            <a:r>
              <a:rPr lang="en-US" sz="6000" dirty="0">
                <a:solidFill>
                  <a:schemeClr val="dk1"/>
                </a:solidFill>
              </a:rPr>
              <a:t>. Box and whisker plots of bacterial specific growth rate, in log10 cells per hour, for the 6 treatments </a:t>
            </a:r>
            <a:r>
              <a:rPr lang="en-US" sz="6000" b="1" dirty="0">
                <a:solidFill>
                  <a:schemeClr val="dk1"/>
                </a:solidFill>
              </a:rPr>
              <a:t>(D)</a:t>
            </a:r>
            <a:r>
              <a:rPr lang="en-US" sz="6000" dirty="0">
                <a:solidFill>
                  <a:schemeClr val="dk1"/>
                </a:solidFill>
              </a:rPr>
              <a:t>.</a:t>
            </a:r>
            <a:endParaRPr sz="6000" dirty="0">
              <a:solidFill>
                <a:schemeClr val="dk1"/>
              </a:solidFill>
            </a:endParaRPr>
          </a:p>
        </p:txBody>
      </p:sp>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5">
            <a:alphaModFix/>
          </a:blip>
          <a:srcRect l="77673" t="29309" b="36834"/>
          <a:stretch/>
        </p:blipFill>
        <p:spPr>
          <a:xfrm>
            <a:off x="7988217" y="316939"/>
            <a:ext cx="3957082" cy="4040161"/>
          </a:xfrm>
          <a:prstGeom prst="rect">
            <a:avLst/>
          </a:prstGeom>
          <a:noFill/>
          <a:ln>
            <a:noFill/>
          </a:ln>
        </p:spPr>
      </p:pic>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10" name="TextBox 9">
            <a:extLst>
              <a:ext uri="{FF2B5EF4-FFF2-40B4-BE49-F238E27FC236}">
                <a16:creationId xmlns:a16="http://schemas.microsoft.com/office/drawing/2014/main" id="{933C415F-08A3-F82D-7283-083735379254}"/>
              </a:ext>
            </a:extLst>
          </p:cNvPr>
          <p:cNvSpPr txBox="1"/>
          <p:nvPr/>
        </p:nvSpPr>
        <p:spPr>
          <a:xfrm>
            <a:off x="168860" y="12121241"/>
            <a:ext cx="1219200" cy="1077218"/>
          </a:xfrm>
          <a:prstGeom prst="rect">
            <a:avLst/>
          </a:prstGeom>
          <a:noFill/>
        </p:spPr>
        <p:txBody>
          <a:bodyPr wrap="square" rtlCol="0">
            <a:spAutoFit/>
          </a:bodyPr>
          <a:lstStyle/>
          <a:p>
            <a:r>
              <a:rPr lang="en-US" sz="6400" dirty="0"/>
              <a:t>C</a:t>
            </a:r>
          </a:p>
        </p:txBody>
      </p:sp>
      <p:pic>
        <p:nvPicPr>
          <p:cNvPr id="13" name="Picture 12" descr="Chart, box and whisker chart&#10;&#10;Description automatically generated">
            <a:extLst>
              <a:ext uri="{FF2B5EF4-FFF2-40B4-BE49-F238E27FC236}">
                <a16:creationId xmlns:a16="http://schemas.microsoft.com/office/drawing/2014/main" id="{9AAFCE65-975A-AAD8-2A0E-5A2A72104CD1}"/>
              </a:ext>
            </a:extLst>
          </p:cNvPr>
          <p:cNvPicPr>
            <a:picLocks noChangeAspect="1"/>
          </p:cNvPicPr>
          <p:nvPr/>
        </p:nvPicPr>
        <p:blipFill>
          <a:blip r:embed="rId6"/>
          <a:stretch>
            <a:fillRect/>
          </a:stretch>
        </p:blipFill>
        <p:spPr>
          <a:xfrm>
            <a:off x="12129911" y="1077218"/>
            <a:ext cx="15308756" cy="11133642"/>
          </a:xfrm>
          <a:prstGeom prst="rect">
            <a:avLst/>
          </a:prstGeom>
        </p:spPr>
      </p:pic>
      <p:sp>
        <p:nvSpPr>
          <p:cNvPr id="11" name="TextBox 10">
            <a:extLst>
              <a:ext uri="{FF2B5EF4-FFF2-40B4-BE49-F238E27FC236}">
                <a16:creationId xmlns:a16="http://schemas.microsoft.com/office/drawing/2014/main" id="{BC72435B-D216-2C8A-549E-9E5FA7EE3A27}"/>
              </a:ext>
            </a:extLst>
          </p:cNvPr>
          <p:cNvSpPr txBox="1"/>
          <p:nvPr/>
        </p:nvSpPr>
        <p:spPr>
          <a:xfrm>
            <a:off x="12419308" y="12187828"/>
            <a:ext cx="657778" cy="1077218"/>
          </a:xfrm>
          <a:prstGeom prst="rect">
            <a:avLst/>
          </a:prstGeom>
          <a:noFill/>
        </p:spPr>
        <p:txBody>
          <a:bodyPr wrap="square" rtlCol="0">
            <a:spAutoFit/>
          </a:bodyPr>
          <a:lstStyle/>
          <a:p>
            <a:r>
              <a:rPr lang="en-US" sz="6400" dirty="0"/>
              <a:t>D</a:t>
            </a:r>
          </a:p>
        </p:txBody>
      </p:sp>
      <p:sp>
        <p:nvSpPr>
          <p:cNvPr id="12" name="TextBox 11">
            <a:extLst>
              <a:ext uri="{FF2B5EF4-FFF2-40B4-BE49-F238E27FC236}">
                <a16:creationId xmlns:a16="http://schemas.microsoft.com/office/drawing/2014/main" id="{3EF64EF6-14DA-18A4-B716-1E07D1916005}"/>
              </a:ext>
            </a:extLst>
          </p:cNvPr>
          <p:cNvSpPr txBox="1"/>
          <p:nvPr/>
        </p:nvSpPr>
        <p:spPr>
          <a:xfrm>
            <a:off x="12419308" y="26351"/>
            <a:ext cx="657778" cy="581176"/>
          </a:xfrm>
          <a:prstGeom prst="rect">
            <a:avLst/>
          </a:prstGeom>
          <a:noFill/>
        </p:spPr>
        <p:txBody>
          <a:bodyPr wrap="square" rtlCol="0">
            <a:spAutoFit/>
          </a:bodyPr>
          <a:lstStyle/>
          <a:p>
            <a:r>
              <a:rPr lang="en-US" sz="6400" dirty="0"/>
              <a:t>B</a:t>
            </a:r>
          </a:p>
        </p:txBody>
      </p:sp>
      <p:pic>
        <p:nvPicPr>
          <p:cNvPr id="7" name="Picture 6" descr="Chart&#10;&#10;Description automatically generated">
            <a:extLst>
              <a:ext uri="{FF2B5EF4-FFF2-40B4-BE49-F238E27FC236}">
                <a16:creationId xmlns:a16="http://schemas.microsoft.com/office/drawing/2014/main" id="{9A2A831E-46EB-3701-0065-388FC2E51A2D}"/>
              </a:ext>
            </a:extLst>
          </p:cNvPr>
          <p:cNvPicPr>
            <a:picLocks noChangeAspect="1"/>
          </p:cNvPicPr>
          <p:nvPr/>
        </p:nvPicPr>
        <p:blipFill>
          <a:blip r:embed="rId7"/>
          <a:stretch>
            <a:fillRect/>
          </a:stretch>
        </p:blipFill>
        <p:spPr>
          <a:xfrm>
            <a:off x="12862560" y="13045440"/>
            <a:ext cx="13817600" cy="8290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18268A0-8375-37DD-20F1-CF5538FE0680}"/>
              </a:ext>
            </a:extLst>
          </p:cNvPr>
          <p:cNvPicPr>
            <a:picLocks noChangeAspect="1"/>
          </p:cNvPicPr>
          <p:nvPr/>
        </p:nvPicPr>
        <p:blipFill>
          <a:blip r:embed="rId2"/>
          <a:stretch>
            <a:fillRect/>
          </a:stretch>
        </p:blipFill>
        <p:spPr>
          <a:xfrm>
            <a:off x="-1" y="11293540"/>
            <a:ext cx="23451670" cy="2052021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200487" y="-10416"/>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1223950"/>
            <a:ext cx="21576923" cy="5467945"/>
          </a:xfrm>
          <a:prstGeom prst="rect">
            <a:avLst/>
          </a:prstGeom>
          <a:noFill/>
          <a:ln>
            <a:noFill/>
          </a:ln>
        </p:spPr>
        <p:txBody>
          <a:bodyPr spcFirstLastPara="1" wrap="square" lIns="650132" tIns="650132" rIns="650132" bIns="650132" anchor="t" anchorCtr="0">
            <a:spAutoFit/>
          </a:bodyPr>
          <a:lstStyle/>
          <a:p>
            <a:r>
              <a:rPr lang="en" sz="3000" b="1" u="sng" dirty="0">
                <a:solidFill>
                  <a:schemeClr val="dk1"/>
                </a:solidFill>
              </a:rPr>
              <a:t>Figure 3</a:t>
            </a:r>
            <a:r>
              <a:rPr lang="en" sz="3000" dirty="0">
                <a:solidFill>
                  <a:schemeClr val="dk1"/>
                </a:solidFill>
              </a:rPr>
              <a:t>: Non-metric multidimensional scaling of multivariate microbial community samples using Unifrac distances derived from 16S amplicon data </a:t>
            </a:r>
            <a:r>
              <a:rPr lang="en" sz="3000" b="1" dirty="0">
                <a:solidFill>
                  <a:schemeClr val="dk1"/>
                </a:solidFill>
              </a:rPr>
              <a:t>(A)</a:t>
            </a:r>
            <a:r>
              <a:rPr lang="en" sz="3000" dirty="0">
                <a:solidFill>
                  <a:schemeClr val="dk1"/>
                </a:solidFill>
              </a:rPr>
              <a:t>. </a:t>
            </a:r>
            <a:r>
              <a:rPr lang="en-US" sz="3000" dirty="0">
                <a:solidFill>
                  <a:schemeClr val="dk1"/>
                </a:solidFill>
              </a:rPr>
              <a:t>Pie charts depicting the mean relative abundances of the most abundant bacterial families in the coral treatments </a:t>
            </a:r>
            <a:r>
              <a:rPr lang="en-US" sz="3000" b="1" dirty="0">
                <a:solidFill>
                  <a:schemeClr val="dk1"/>
                </a:solidFill>
              </a:rPr>
              <a:t>(B)</a:t>
            </a:r>
            <a:r>
              <a:rPr lang="en-US" sz="3000" dirty="0">
                <a:solidFill>
                  <a:schemeClr val="dk1"/>
                </a:solidFill>
              </a:rPr>
              <a:t>. Pie charts are colored according to family. Abundant families were defined as families having a relative abundance ≥ .01 in at least one sample. </a:t>
            </a:r>
            <a:r>
              <a:rPr lang="en" sz="3000" dirty="0">
                <a:solidFill>
                  <a:schemeClr val="dk1"/>
                </a:solidFill>
              </a:rPr>
              <a:t>Visualization of the 31 ASVs determined to be significantly differentialy abudant compared to “Non-bleached + Ambient” samples by DESEq2 </a:t>
            </a:r>
            <a:r>
              <a:rPr lang="en" sz="3000" b="1" dirty="0">
                <a:solidFill>
                  <a:schemeClr val="dk1"/>
                </a:solidFill>
              </a:rPr>
              <a:t>(C)</a:t>
            </a:r>
            <a:r>
              <a:rPr lang="en" sz="3000" dirty="0">
                <a:solidFill>
                  <a:schemeClr val="dk1"/>
                </a:solidFill>
              </a:rPr>
              <a:t>.</a:t>
            </a:r>
            <a:r>
              <a:rPr lang="en" sz="3000" b="1" dirty="0">
                <a:solidFill>
                  <a:schemeClr val="dk1"/>
                </a:solidFill>
              </a:rPr>
              <a:t> </a:t>
            </a:r>
            <a:r>
              <a:rPr lang="en" sz="3000" dirty="0">
                <a:solidFill>
                  <a:schemeClr val="dk1"/>
                </a:solidFill>
              </a:rPr>
              <a:t>Dotplot of the log2 fold-change values for the 31 significantly DA ASVs in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Astrices denote a significantly DA ASV in a given treatment.</a:t>
            </a:r>
            <a:endParaRPr sz="3000" dirty="0">
              <a:solidFill>
                <a:schemeClr val="dk1"/>
              </a:solidFill>
            </a:endParaRPr>
          </a:p>
        </p:txBody>
      </p:sp>
      <p:pic>
        <p:nvPicPr>
          <p:cNvPr id="4" name="Picture 3" descr="Chart, pie chart&#10;&#10;Description automatically generated">
            <a:extLst>
              <a:ext uri="{FF2B5EF4-FFF2-40B4-BE49-F238E27FC236}">
                <a16:creationId xmlns:a16="http://schemas.microsoft.com/office/drawing/2014/main" id="{96E78C45-4594-2065-6ADE-83576921D627}"/>
              </a:ext>
            </a:extLst>
          </p:cNvPr>
          <p:cNvPicPr>
            <a:picLocks noChangeAspect="1"/>
          </p:cNvPicPr>
          <p:nvPr/>
        </p:nvPicPr>
        <p:blipFill rotWithShape="1">
          <a:blip r:embed="rId3"/>
          <a:srcRect r="41600"/>
          <a:stretch/>
        </p:blipFill>
        <p:spPr>
          <a:xfrm>
            <a:off x="13200487" y="1145076"/>
            <a:ext cx="8829324" cy="9071246"/>
          </a:xfrm>
          <a:prstGeom prst="rect">
            <a:avLst/>
          </a:prstGeom>
        </p:spPr>
      </p:pic>
      <p:pic>
        <p:nvPicPr>
          <p:cNvPr id="15" name="Picture 14" descr="Chart, pie chart&#10;&#10;Description automatically generated">
            <a:extLst>
              <a:ext uri="{FF2B5EF4-FFF2-40B4-BE49-F238E27FC236}">
                <a16:creationId xmlns:a16="http://schemas.microsoft.com/office/drawing/2014/main" id="{BFAE055F-09B6-06C1-5F0E-21146AEB3A3D}"/>
              </a:ext>
            </a:extLst>
          </p:cNvPr>
          <p:cNvPicPr>
            <a:picLocks noChangeAspect="1"/>
          </p:cNvPicPr>
          <p:nvPr/>
        </p:nvPicPr>
        <p:blipFill rotWithShape="1">
          <a:blip r:embed="rId3"/>
          <a:srcRect l="56232" t="16420" r="21624" b="16449"/>
          <a:stretch/>
        </p:blipFill>
        <p:spPr>
          <a:xfrm>
            <a:off x="22098778" y="914402"/>
            <a:ext cx="2583862" cy="4700016"/>
          </a:xfrm>
          <a:prstGeom prst="rect">
            <a:avLst/>
          </a:prstGeom>
        </p:spPr>
      </p:pic>
      <p:pic>
        <p:nvPicPr>
          <p:cNvPr id="16" name="Picture 15" descr="Chart, pie chart&#10;&#10;Description automatically generated">
            <a:extLst>
              <a:ext uri="{FF2B5EF4-FFF2-40B4-BE49-F238E27FC236}">
                <a16:creationId xmlns:a16="http://schemas.microsoft.com/office/drawing/2014/main" id="{98C72F83-C154-C6F4-F8F4-1A7B0AE1A301}"/>
              </a:ext>
            </a:extLst>
          </p:cNvPr>
          <p:cNvPicPr>
            <a:picLocks noChangeAspect="1"/>
          </p:cNvPicPr>
          <p:nvPr/>
        </p:nvPicPr>
        <p:blipFill rotWithShape="1">
          <a:blip r:embed="rId3"/>
          <a:srcRect l="77857" t="25475"/>
          <a:stretch/>
        </p:blipFill>
        <p:spPr>
          <a:xfrm>
            <a:off x="22297680" y="5432393"/>
            <a:ext cx="2583862" cy="5217681"/>
          </a:xfrm>
          <a:prstGeom prst="rect">
            <a:avLst/>
          </a:prstGeom>
        </p:spPr>
      </p:pic>
      <p:pic>
        <p:nvPicPr>
          <p:cNvPr id="18" name="Picture 17" descr="Chart, scatter chart&#10;&#10;Description automatically generated">
            <a:extLst>
              <a:ext uri="{FF2B5EF4-FFF2-40B4-BE49-F238E27FC236}">
                <a16:creationId xmlns:a16="http://schemas.microsoft.com/office/drawing/2014/main" id="{EF97941D-E5C9-B1F2-0DA7-FA158D8D8445}"/>
              </a:ext>
            </a:extLst>
          </p:cNvPr>
          <p:cNvPicPr>
            <a:picLocks noChangeAspect="1"/>
          </p:cNvPicPr>
          <p:nvPr/>
        </p:nvPicPr>
        <p:blipFill>
          <a:blip r:embed="rId4"/>
          <a:stretch>
            <a:fillRect/>
          </a:stretch>
        </p:blipFill>
        <p:spPr>
          <a:xfrm>
            <a:off x="914" y="1066802"/>
            <a:ext cx="13555066" cy="9703168"/>
          </a:xfrm>
          <a:prstGeom prst="rect">
            <a:avLst/>
          </a:prstGeom>
        </p:spPr>
      </p:pic>
      <p:sp>
        <p:nvSpPr>
          <p:cNvPr id="14" name="TextBox 13">
            <a:extLst>
              <a:ext uri="{FF2B5EF4-FFF2-40B4-BE49-F238E27FC236}">
                <a16:creationId xmlns:a16="http://schemas.microsoft.com/office/drawing/2014/main" id="{E7718569-2BB8-A3F2-23A1-4C2F202DC413}"/>
              </a:ext>
            </a:extLst>
          </p:cNvPr>
          <p:cNvSpPr txBox="1"/>
          <p:nvPr/>
        </p:nvSpPr>
        <p:spPr>
          <a:xfrm>
            <a:off x="362620" y="10216322"/>
            <a:ext cx="1219200" cy="1077218"/>
          </a:xfrm>
          <a:prstGeom prst="rect">
            <a:avLst/>
          </a:prstGeom>
          <a:noFill/>
        </p:spPr>
        <p:txBody>
          <a:bodyPr wrap="square" rtlCol="0">
            <a:spAutoFit/>
          </a:bodyPr>
          <a:lstStyle/>
          <a:p>
            <a:r>
              <a:rPr lang="en-US" sz="6400" dirty="0"/>
              <a:t>C</a:t>
            </a:r>
          </a:p>
        </p:txBody>
      </p:sp>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2F99BAF-2F3A-EC37-74FA-CC22456B30AC}"/>
              </a:ext>
            </a:extLst>
          </p:cNvPr>
          <p:cNvGrpSpPr/>
          <p:nvPr/>
        </p:nvGrpSpPr>
        <p:grpSpPr>
          <a:xfrm>
            <a:off x="0" y="807549"/>
            <a:ext cx="18772094" cy="22496054"/>
            <a:chOff x="0" y="592397"/>
            <a:chExt cx="18772094" cy="22496054"/>
          </a:xfrm>
        </p:grpSpPr>
        <p:pic>
          <p:nvPicPr>
            <p:cNvPr id="6" name="Picture 5" descr="Chart, scatter chart&#10;&#10;Description automatically generated">
              <a:extLst>
                <a:ext uri="{FF2B5EF4-FFF2-40B4-BE49-F238E27FC236}">
                  <a16:creationId xmlns:a16="http://schemas.microsoft.com/office/drawing/2014/main" id="{F47689B7-E1E9-9053-8124-40131F380FA8}"/>
                </a:ext>
              </a:extLst>
            </p:cNvPr>
            <p:cNvPicPr>
              <a:picLocks noChangeAspect="1"/>
            </p:cNvPicPr>
            <p:nvPr/>
          </p:nvPicPr>
          <p:blipFill rotWithShape="1">
            <a:blip r:embed="rId2"/>
            <a:srcRect t="3890" b="5627"/>
            <a:stretch/>
          </p:blipFill>
          <p:spPr>
            <a:xfrm>
              <a:off x="0" y="592397"/>
              <a:ext cx="18772094" cy="12582013"/>
            </a:xfrm>
            <a:prstGeom prst="rect">
              <a:avLst/>
            </a:prstGeom>
          </p:spPr>
        </p:pic>
        <p:pic>
          <p:nvPicPr>
            <p:cNvPr id="7" name="Picture 6" descr="Chart&#10;&#10;Description automatically generated">
              <a:extLst>
                <a:ext uri="{FF2B5EF4-FFF2-40B4-BE49-F238E27FC236}">
                  <a16:creationId xmlns:a16="http://schemas.microsoft.com/office/drawing/2014/main" id="{92731737-75A4-1AC4-1C94-70FAB68AECF2}"/>
                </a:ext>
              </a:extLst>
            </p:cNvPr>
            <p:cNvPicPr>
              <a:picLocks noChangeAspect="1"/>
            </p:cNvPicPr>
            <p:nvPr/>
          </p:nvPicPr>
          <p:blipFill>
            <a:blip r:embed="rId3"/>
            <a:stretch>
              <a:fillRect/>
            </a:stretch>
          </p:blipFill>
          <p:spPr>
            <a:xfrm>
              <a:off x="712087" y="13339485"/>
              <a:ext cx="15952854" cy="9748966"/>
            </a:xfrm>
            <a:prstGeom prst="rect">
              <a:avLst/>
            </a:prstGeom>
          </p:spPr>
        </p:pic>
      </p:grpSp>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4427661"/>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 </a:t>
            </a:r>
            <a:r>
              <a:rPr lang="en" sz="4400" b="1" dirty="0">
                <a:solidFill>
                  <a:schemeClr val="dk1"/>
                </a:solidFill>
              </a:rPr>
              <a:t>(A)</a:t>
            </a:r>
            <a:r>
              <a:rPr lang="en" sz="4400" dirty="0">
                <a:solidFill>
                  <a:schemeClr val="dk1"/>
                </a:solidFill>
              </a:rPr>
              <a:t>.</a:t>
            </a:r>
            <a:r>
              <a:rPr lang="en-US" sz="4400" dirty="0">
                <a:solidFill>
                  <a:schemeClr val="dk1"/>
                </a:solidFill>
              </a:rPr>
              <a:t> Procrustes visualization of multivariate metabolomic and microbial samples. Arrows point from microbial samples to corresponding metabolomic samples </a:t>
            </a:r>
            <a:r>
              <a:rPr lang="en" sz="4400" b="1" dirty="0">
                <a:solidFill>
                  <a:schemeClr val="dk1"/>
                </a:solidFill>
              </a:rPr>
              <a:t>(B)</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extLst>
      <p:ext uri="{BB962C8B-B14F-4D97-AF65-F5344CB8AC3E}">
        <p14:creationId xmlns:p14="http://schemas.microsoft.com/office/powerpoint/2010/main" val="342399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3BED8ED-2A53-A820-C9F8-F3C372E43EA0}"/>
              </a:ext>
            </a:extLst>
          </p:cNvPr>
          <p:cNvPicPr>
            <a:picLocks noChangeAspect="1"/>
          </p:cNvPicPr>
          <p:nvPr/>
        </p:nvPicPr>
        <p:blipFill rotWithShape="1">
          <a:blip r:embed="rId2"/>
          <a:srcRect r="5680"/>
          <a:stretch/>
        </p:blipFill>
        <p:spPr>
          <a:xfrm>
            <a:off x="5698" y="0"/>
            <a:ext cx="27426302" cy="18674957"/>
          </a:xfrm>
          <a:prstGeom prst="rect">
            <a:avLst/>
          </a:prstGeom>
        </p:spPr>
      </p:pic>
      <p:sp>
        <p:nvSpPr>
          <p:cNvPr id="6" name="Google Shape;99;p20">
            <a:extLst>
              <a:ext uri="{FF2B5EF4-FFF2-40B4-BE49-F238E27FC236}">
                <a16:creationId xmlns:a16="http://schemas.microsoft.com/office/drawing/2014/main" id="{63B45D8B-8123-F7AD-28C8-F333DD47A21B}"/>
              </a:ext>
            </a:extLst>
          </p:cNvPr>
          <p:cNvSpPr txBox="1"/>
          <p:nvPr/>
        </p:nvSpPr>
        <p:spPr>
          <a:xfrm>
            <a:off x="0" y="18288000"/>
            <a:ext cx="27426302"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6:</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through the thermal anomaly, going from “Healthy” to “Thermal Stress Onset” to “Peak Bleaching” and lastly, “Recovering”. The associated treatment names from our experiment are written below the corals. DOM flux is highest at “Thermal Stress Onset”.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sp>
        <p:nvSpPr>
          <p:cNvPr id="7" name="Arrow: Down 6">
            <a:extLst>
              <a:ext uri="{FF2B5EF4-FFF2-40B4-BE49-F238E27FC236}">
                <a16:creationId xmlns:a16="http://schemas.microsoft.com/office/drawing/2014/main" id="{9291664B-6100-7328-D626-72D941B1C9E9}"/>
              </a:ext>
            </a:extLst>
          </p:cNvPr>
          <p:cNvSpPr/>
          <p:nvPr/>
        </p:nvSpPr>
        <p:spPr>
          <a:xfrm rot="16200000">
            <a:off x="13479909" y="11740496"/>
            <a:ext cx="713624" cy="12037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FF0000"/>
              </a:solidFill>
            </a:endParaRPr>
          </a:p>
        </p:txBody>
      </p:sp>
    </p:spTree>
    <p:extLst>
      <p:ext uri="{BB962C8B-B14F-4D97-AF65-F5344CB8AC3E}">
        <p14:creationId xmlns:p14="http://schemas.microsoft.com/office/powerpoint/2010/main" val="3726492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12313</TotalTime>
  <Words>1364</Words>
  <Application>Microsoft Office PowerPoint</Application>
  <PresentationFormat>Custom</PresentationFormat>
  <Paragraphs>29</Paragraphs>
  <Slides>13</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58</cp:revision>
  <dcterms:modified xsi:type="dcterms:W3CDTF">2022-11-17T03:58:23Z</dcterms:modified>
</cp:coreProperties>
</file>